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860" r:id="rId3"/>
    <p:sldId id="861" r:id="rId4"/>
    <p:sldId id="862" r:id="rId5"/>
    <p:sldId id="863" r:id="rId6"/>
    <p:sldId id="864" r:id="rId7"/>
    <p:sldId id="865" r:id="rId8"/>
    <p:sldId id="866" r:id="rId9"/>
    <p:sldId id="867" r:id="rId10"/>
    <p:sldId id="868"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itchFamily="34" charset="-122"/>
                <a:ea typeface="微软雅黑" pitchFamily="34" charset="-122"/>
                <a:cs typeface="微软雅黑" panose="020B0503020204020204" pitchFamily="34" charset="-122"/>
              </a:rPr>
              <a:t>3</a:t>
            </a:r>
            <a:endParaRPr lang="zh-CN" altLang="en-US" sz="4800" b="0" dirty="0">
              <a:solidFill>
                <a:srgbClr val="000000"/>
              </a:solidFill>
              <a:latin typeface="微软雅黑" pitchFamily="34" charset="-122"/>
              <a:ea typeface="微软雅黑"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60854" y="900094"/>
            <a:ext cx="11567000" cy="5193202"/>
          </a:xfrm>
          <a:prstGeom prst="rect">
            <a:avLst/>
          </a:prstGeom>
        </p:spPr>
      </p:pic>
      <p:pic>
        <p:nvPicPr>
          <p:cNvPr id="8" name="译文.eps" descr="id:2147487336;FounderCES"/>
          <p:cNvPicPr/>
          <p:nvPr/>
        </p:nvPicPr>
        <p:blipFill>
          <a:blip r:embed="rId3"/>
          <a:stretch>
            <a:fillRect/>
          </a:stretch>
        </p:blipFill>
        <p:spPr>
          <a:xfrm>
            <a:off x="550590" y="3200787"/>
            <a:ext cx="1224136" cy="378439"/>
          </a:xfrm>
          <a:prstGeom prst="rect">
            <a:avLst/>
          </a:prstGeom>
        </p:spPr>
      </p:pic>
      <p:pic>
        <p:nvPicPr>
          <p:cNvPr id="9" name="分析.eps" descr="id:2147487343;FounderCES"/>
          <p:cNvPicPr/>
          <p:nvPr/>
        </p:nvPicPr>
        <p:blipFill>
          <a:blip r:embed="rId4"/>
          <a:stretch>
            <a:fillRect/>
          </a:stretch>
        </p:blipFill>
        <p:spPr>
          <a:xfrm>
            <a:off x="498522" y="4679598"/>
            <a:ext cx="1250325" cy="386536"/>
          </a:xfrm>
          <a:prstGeom prst="rect">
            <a:avLst/>
          </a:prstGeom>
        </p:spPr>
      </p:pic>
      <p:pic>
        <p:nvPicPr>
          <p:cNvPr id="10" name="图片 9"/>
          <p:cNvPicPr>
            <a:picLocks noChangeAspect="1"/>
          </p:cNvPicPr>
          <p:nvPr/>
        </p:nvPicPr>
        <p:blipFill>
          <a:blip r:embed="rId5"/>
          <a:stretch>
            <a:fillRect/>
          </a:stretch>
        </p:blipFill>
        <p:spPr>
          <a:xfrm>
            <a:off x="364633" y="826412"/>
            <a:ext cx="2850254" cy="553993"/>
          </a:xfrm>
          <a:prstGeom prst="rect">
            <a:avLst/>
          </a:prstGeom>
        </p:spPr>
      </p:pic>
      <p:sp>
        <p:nvSpPr>
          <p:cNvPr id="11" name="内容占位符 2"/>
          <p:cNvSpPr>
            <a:spLocks noGrp="1"/>
          </p:cNvSpPr>
          <p:nvPr>
            <p:ph idx="1"/>
          </p:nvPr>
        </p:nvSpPr>
        <p:spPr>
          <a:xfrm>
            <a:off x="360854" y="1340768"/>
            <a:ext cx="11485848" cy="1654748"/>
          </a:xfrm>
        </p:spPr>
        <p:txBody>
          <a:bodyPr/>
          <a:lstStyle/>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When he arrived home, his family looked down on him and didn’t want to speak to him. </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内容占位符 1"/>
          <p:cNvSpPr txBox="1">
            <a:spLocks/>
          </p:cNvSpPr>
          <p:nvPr/>
        </p:nvSpPr>
        <p:spPr bwMode="auto">
          <a:xfrm>
            <a:off x="360854" y="285293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当他回到家时</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他的家人都瞧不起他</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甚至不愿意和他说话。</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内容占位符 2"/>
          <p:cNvSpPr txBox="1">
            <a:spLocks/>
          </p:cNvSpPr>
          <p:nvPr/>
        </p:nvSpPr>
        <p:spPr bwMode="auto">
          <a:xfrm>
            <a:off x="360854" y="4372119"/>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这是一个由</a:t>
            </a:r>
            <a:r>
              <a:rPr lang="en-US" altLang="zh-CN" smtClean="0">
                <a:latin typeface="Times New Roman" panose="02020603050405020304" pitchFamily="18" charset="0"/>
                <a:ea typeface="宋体" panose="02010600030101010101" pitchFamily="2" charset="-122"/>
                <a:cs typeface="Times New Roman" panose="02020603050405020304" pitchFamily="18" charset="0"/>
              </a:rPr>
              <a:t>when</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引导的时间状语从句，其中主句中包含由</a:t>
            </a:r>
            <a:r>
              <a:rPr lang="en-US" altLang="zh-CN" smtClean="0">
                <a:latin typeface="Times New Roman" panose="02020603050405020304" pitchFamily="18" charset="0"/>
                <a:ea typeface="宋体" panose="02010600030101010101" pitchFamily="2" charset="-122"/>
                <a:cs typeface="Times New Roman" panose="02020603050405020304" pitchFamily="18" charset="0"/>
              </a:rPr>
              <a:t>and</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连接的并列结构。</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15357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615727" y="784493"/>
            <a:ext cx="10958959" cy="1274682"/>
          </a:xfrm>
          <a:prstGeom prst="rect">
            <a:avLst/>
          </a:prstGeom>
        </p:spPr>
      </p:pic>
      <p:pic>
        <p:nvPicPr>
          <p:cNvPr id="4" name="新趋势题型-4字.eps" descr="id:2147500408;FounderCES"/>
          <p:cNvPicPr/>
          <p:nvPr/>
        </p:nvPicPr>
        <p:blipFill>
          <a:blip r:embed="rId3"/>
          <a:stretch>
            <a:fillRect/>
          </a:stretch>
        </p:blipFill>
        <p:spPr>
          <a:xfrm>
            <a:off x="3908678" y="2160273"/>
            <a:ext cx="4896544" cy="589310"/>
          </a:xfrm>
          <a:prstGeom prst="rect">
            <a:avLst/>
          </a:prstGeom>
        </p:spPr>
      </p:pic>
      <p:sp>
        <p:nvSpPr>
          <p:cNvPr id="5" name="内容占位符 1"/>
          <p:cNvSpPr txBox="1">
            <a:spLocks/>
          </p:cNvSpPr>
          <p:nvPr/>
        </p:nvSpPr>
        <p:spPr bwMode="auto">
          <a:xfrm>
            <a:off x="1126654" y="1982544"/>
            <a:ext cx="1068870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0"/>
              </a:spcAft>
              <a:tabLst>
                <a:tab pos="5850890" algn="l"/>
              </a:tabLst>
            </a:pPr>
            <a:r>
              <a:rPr lang="zh-CN" altLang="en-US"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阅读</a:t>
            </a:r>
            <a:r>
              <a:rPr lang="zh-CN" altLang="en-US">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表达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4"/>
          <a:stretch>
            <a:fillRect/>
          </a:stretch>
        </p:blipFill>
        <p:spPr>
          <a:xfrm>
            <a:off x="550590" y="2885246"/>
            <a:ext cx="3024336" cy="790377"/>
          </a:xfrm>
          <a:prstGeom prst="rect">
            <a:avLst/>
          </a:prstGeom>
        </p:spPr>
      </p:pic>
      <p:sp>
        <p:nvSpPr>
          <p:cNvPr id="11" name="内容占位符 1"/>
          <p:cNvSpPr>
            <a:spLocks noGrp="1"/>
          </p:cNvSpPr>
          <p:nvPr>
            <p:ph idx="1"/>
          </p:nvPr>
        </p:nvSpPr>
        <p:spPr>
          <a:xfrm>
            <a:off x="360854" y="2872725"/>
            <a:ext cx="11485848" cy="1754326"/>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本文是一篇</a:t>
            </a:r>
            <a:r>
              <a:rPr lang="zh-CN" altLang="zh-CN">
                <a:latin typeface="Times New Roman" panose="02020603050405020304" pitchFamily="18" charset="0"/>
                <a:ea typeface="楷体" panose="02010609060101010101" pitchFamily="49" charset="-122"/>
                <a:cs typeface="Times New Roman" panose="02020603050405020304" pitchFamily="18" charset="0"/>
              </a:rPr>
              <a:t>记叙文。文章讲述了战国时期苏秦的故事</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内容占位符 1"/>
          <p:cNvSpPr txBox="1">
            <a:spLocks/>
          </p:cNvSpPr>
          <p:nvPr/>
        </p:nvSpPr>
        <p:spPr bwMode="auto">
          <a:xfrm>
            <a:off x="360854" y="4483035"/>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安徽芜湖无为期末</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13698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39155"/>
            <a:ext cx="11485848" cy="6205801"/>
          </a:xfrm>
        </p:spPr>
        <p:txBody>
          <a:bodyPr/>
          <a:lstStyle/>
          <a:p>
            <a:pPr indent="715963" hangingPunct="0">
              <a:lnSpc>
                <a:spcPct val="140000"/>
              </a:lnSpc>
              <a:spcAft>
                <a:spcPts val="0"/>
              </a:spcAft>
              <a:tabLst>
                <a:tab pos="715963" algn="l"/>
                <a:tab pos="5645150" algn="l"/>
                <a:tab pos="9861550" algn="l"/>
              </a:tabLst>
            </a:pP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 </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Warring States Period, there lived a man named Su Qin. He tried to get a job as a government official</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官员</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he failed. When he arrived home, his family looked down on him and didn’t want to speak to him. His sister-in-law</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嫂子</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treated him worst and even refused to offer any food to him. Su Qin felt very sad, but he didn’t give up on himself. He studied hard every day, and finally came up with the “Zong-heng principle</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纵横之术</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1112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Later on, Su Qin travelled to many states and explained his idea to the kings. He told them that small states should unite together to fight against the strong state, Qin. Luckily, his idea was accepted by two states, Yan and Zhao. Then the kings of the two states asked him to persuade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劝说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other states to use this idea. In the end, Su Qin united six states and became the prime minister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丞相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them.</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28819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5909310"/>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day, Su Qin passed by his hometown. His parents, brother, wife and sister-in-law came out to welcome him. When he saw his sister-in-law, he laughed. He still remembered how she treated him in the past. Then he asked her, “You were rude to me before. But why do you look up to me now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sister-in-law answered, “You are an official now, so I dare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胆敢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 treat you like before.”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85232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0166"/>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the story of the Chinese idiom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qianjuhougong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前倨后恭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tells us not to treat others differently because of status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045726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treated Su Qin worst after he failed to get a job as a government official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不超过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78582" y="2492896"/>
            <a:ext cx="3939605" cy="646331"/>
          </a:xfrm>
          <a:prstGeom prst="rect">
            <a:avLst/>
          </a:prstGeom>
        </p:spPr>
        <p:txBody>
          <a:bodyPr wrap="none">
            <a:spAutoFit/>
          </a:bodyPr>
          <a:lstStyle/>
          <a:p>
            <a:r>
              <a:rPr lang="en-US" altLang="zh-CN" sz="3600"/>
              <a:t>His</a:t>
            </a:r>
            <a:r>
              <a:rPr lang="en-US" altLang="zh-CN" sz="3600">
                <a:ea typeface="楷体" panose="02010609060101010101" pitchFamily="49" charset="-122"/>
              </a:rPr>
              <a:t> </a:t>
            </a:r>
            <a:r>
              <a:rPr lang="en-US" altLang="zh-CN" sz="3600"/>
              <a:t>sister-in-law.</a:t>
            </a:r>
            <a:r>
              <a:rPr lang="zh-CN" altLang="zh-CN" sz="3600">
                <a:cs typeface="Times New Roman" panose="02020603050405020304" pitchFamily="18" charset="0"/>
              </a:rPr>
              <a:t>　</a:t>
            </a:r>
            <a:endParaRPr lang="zh-CN" altLang="en-US"/>
          </a:p>
        </p:txBody>
      </p:sp>
      <p:sp>
        <p:nvSpPr>
          <p:cNvPr id="5" name="矩形 4"/>
          <p:cNvSpPr/>
          <p:nvPr/>
        </p:nvSpPr>
        <p:spPr>
          <a:xfrm>
            <a:off x="334566" y="3132342"/>
            <a:ext cx="11521280" cy="3311163"/>
          </a:xfrm>
          <a:prstGeom prst="rect">
            <a:avLst/>
          </a:prstGeom>
        </p:spPr>
        <p:txBody>
          <a:bodyPr wrap="square">
            <a:spAutoFit/>
          </a:bodyPr>
          <a:lstStyle/>
          <a:p>
            <a:pPr algn="just" eaLnBrk="1">
              <a:lnSpc>
                <a:spcPct val="150000"/>
              </a:lnSpc>
              <a:spcAft>
                <a:spcPts val="0"/>
              </a:spcAft>
            </a:pPr>
            <a:r>
              <a:rPr lang="en-US" altLang="zh-CN" sz="3600">
                <a:cs typeface="Times New Roman" panose="02020603050405020304" pitchFamily="18" charset="0"/>
              </a:rPr>
              <a:t>[</a:t>
            </a:r>
            <a:r>
              <a:rPr lang="zh-CN" altLang="zh-CN" sz="3600">
                <a:ea typeface="黑体" panose="02010609060101010101" pitchFamily="49" charset="-122"/>
                <a:cs typeface="Times New Roman" panose="02020603050405020304" pitchFamily="18" charset="0"/>
              </a:rPr>
              <a:t>解析</a:t>
            </a:r>
            <a:r>
              <a:rPr lang="en-US" altLang="zh-CN" sz="3600">
                <a:cs typeface="Times New Roman" panose="02020603050405020304" pitchFamily="18" charset="0"/>
              </a:rPr>
              <a:t>]</a:t>
            </a:r>
            <a:r>
              <a:rPr lang="zh-CN" altLang="zh-CN" sz="3600">
                <a:cs typeface="Times New Roman" panose="02020603050405020304" pitchFamily="18" charset="0"/>
              </a:rPr>
              <a:t>句意：苏秦没能成功地谋取一份政府官员的工作后</a:t>
            </a:r>
            <a:r>
              <a:rPr lang="zh-CN" altLang="zh-CN" sz="3600" spc="-100">
                <a:cs typeface="Times New Roman" panose="02020603050405020304" pitchFamily="18" charset="0"/>
              </a:rPr>
              <a:t>，谁对他最不好？根据文中</a:t>
            </a:r>
            <a:r>
              <a:rPr lang="en-US" altLang="zh-CN" sz="3600" spc="-100">
                <a:cs typeface="Times New Roman" panose="02020603050405020304" pitchFamily="18" charset="0"/>
              </a:rPr>
              <a:t>“His sister-in-law</a:t>
            </a:r>
            <a:r>
              <a:rPr lang="zh-CN" altLang="zh-CN" sz="3600" spc="-100">
                <a:cs typeface="Times New Roman" panose="02020603050405020304" pitchFamily="18" charset="0"/>
              </a:rPr>
              <a:t>（</a:t>
            </a:r>
            <a:r>
              <a:rPr lang="zh-CN" altLang="zh-CN" sz="3600" spc="-100">
                <a:ea typeface="楷体" panose="02010609060101010101" pitchFamily="49" charset="-122"/>
                <a:cs typeface="Times New Roman" panose="02020603050405020304" pitchFamily="18" charset="0"/>
              </a:rPr>
              <a:t>嫂子</a:t>
            </a:r>
            <a:r>
              <a:rPr lang="zh-CN" altLang="zh-CN" sz="3600" spc="-100">
                <a:cs typeface="Times New Roman" panose="02020603050405020304" pitchFamily="18" charset="0"/>
              </a:rPr>
              <a:t>）</a:t>
            </a:r>
            <a:r>
              <a:rPr lang="en-US" altLang="zh-CN" sz="3600" spc="-100">
                <a:cs typeface="Times New Roman" panose="02020603050405020304" pitchFamily="18" charset="0"/>
              </a:rPr>
              <a:t> treated him worst and even refused to offer any food to him.”</a:t>
            </a:r>
            <a:r>
              <a:rPr lang="zh-CN" altLang="zh-CN" sz="3600" spc="-100">
                <a:cs typeface="Times New Roman" panose="02020603050405020304" pitchFamily="18" charset="0"/>
              </a:rPr>
              <a:t>可知，苏秦的嫂子对他最不好。故填</a:t>
            </a:r>
            <a:r>
              <a:rPr lang="en-US" altLang="zh-CN" sz="3600" spc="-100">
                <a:cs typeface="Times New Roman" panose="02020603050405020304" pitchFamily="18" charset="0"/>
              </a:rPr>
              <a:t>His sister-in-law</a:t>
            </a:r>
            <a:r>
              <a:rPr lang="zh-CN" altLang="zh-CN" sz="3600" spc="-100">
                <a:cs typeface="Times New Roman" panose="02020603050405020304" pitchFamily="18" charset="0"/>
              </a:rPr>
              <a:t>。</a:t>
            </a:r>
            <a:endParaRPr lang="zh-CN" altLang="zh-CN" sz="900" spc="-100">
              <a:solidFill>
                <a:srgbClr val="000000"/>
              </a:solidFill>
              <a:cs typeface="Times New Roman" panose="02020603050405020304" pitchFamily="18" charset="0"/>
            </a:endParaRPr>
          </a:p>
        </p:txBody>
      </p:sp>
    </p:spTree>
    <p:extLst>
      <p:ext uri="{BB962C8B-B14F-4D97-AF65-F5344CB8AC3E}">
        <p14:creationId xmlns:p14="http://schemas.microsoft.com/office/powerpoint/2010/main" val="771715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88810"/>
            <a:ext cx="11485848" cy="2327817"/>
          </a:xfrm>
        </p:spPr>
        <p:txBody>
          <a:bodyPr/>
          <a:lstStyle/>
          <a:p>
            <a:pPr hangingPunct="0">
              <a:lnSpc>
                <a:spcPct val="140000"/>
              </a:lnSpc>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should small states fight against the strong state, Qin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不超过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23913" y="2165692"/>
            <a:ext cx="11454739" cy="646331"/>
          </a:xfrm>
          <a:prstGeom prst="rect">
            <a:avLst/>
          </a:prstGeom>
        </p:spPr>
        <p:txBody>
          <a:bodyPr wrap="none">
            <a:spAutoFit/>
          </a:bodyPr>
          <a:lstStyle/>
          <a:p>
            <a:r>
              <a:rPr lang="en-US" altLang="zh-CN" sz="3600" spc="-100"/>
              <a:t>They should unite together to fight against the strong state.</a:t>
            </a:r>
            <a:r>
              <a:rPr lang="zh-CN" altLang="zh-CN" sz="3600" spc="-100">
                <a:cs typeface="Times New Roman" panose="02020603050405020304" pitchFamily="18" charset="0"/>
              </a:rPr>
              <a:t>　</a:t>
            </a:r>
            <a:endParaRPr lang="zh-CN" altLang="en-US" spc="-100"/>
          </a:p>
        </p:txBody>
      </p:sp>
      <p:sp>
        <p:nvSpPr>
          <p:cNvPr id="4" name="矩形 3"/>
          <p:cNvSpPr/>
          <p:nvPr/>
        </p:nvSpPr>
        <p:spPr>
          <a:xfrm>
            <a:off x="360854" y="2777055"/>
            <a:ext cx="11485848" cy="3879011"/>
          </a:xfrm>
          <a:prstGeom prst="rect">
            <a:avLst/>
          </a:prstGeom>
        </p:spPr>
        <p:txBody>
          <a:bodyPr wrap="square">
            <a:spAutoFit/>
          </a:bodyPr>
          <a:lstStyle/>
          <a:p>
            <a:pPr algn="just">
              <a:lnSpc>
                <a:spcPct val="140000"/>
              </a:lnSpc>
              <a:spcAft>
                <a:spcPts val="0"/>
              </a:spcAft>
            </a:pPr>
            <a:r>
              <a:rPr lang="en-US" altLang="zh-CN" sz="3600">
                <a:cs typeface="Times New Roman" panose="02020603050405020304" pitchFamily="18" charset="0"/>
              </a:rPr>
              <a:t>[</a:t>
            </a:r>
            <a:r>
              <a:rPr lang="zh-CN" altLang="zh-CN" sz="3600">
                <a:ea typeface="黑体" panose="02010609060101010101" pitchFamily="49" charset="-122"/>
                <a:cs typeface="Times New Roman" panose="02020603050405020304" pitchFamily="18" charset="0"/>
              </a:rPr>
              <a:t>解析</a:t>
            </a:r>
            <a:r>
              <a:rPr lang="en-US" altLang="zh-CN" sz="3600">
                <a:cs typeface="Times New Roman" panose="02020603050405020304" pitchFamily="18" charset="0"/>
              </a:rPr>
              <a:t>]</a:t>
            </a:r>
            <a:r>
              <a:rPr lang="zh-CN" altLang="zh-CN" sz="3600">
                <a:cs typeface="Times New Roman" panose="02020603050405020304" pitchFamily="18" charset="0"/>
              </a:rPr>
              <a:t>句意：小国应该如何对抗强大的秦国？根据文中</a:t>
            </a:r>
            <a:r>
              <a:rPr lang="en-US" altLang="zh-CN" sz="3600">
                <a:cs typeface="Times New Roman" panose="02020603050405020304" pitchFamily="18" charset="0"/>
              </a:rPr>
              <a:t>“He told them that small states should unite together to fight against the strong state, Qin.”</a:t>
            </a:r>
            <a:r>
              <a:rPr lang="zh-CN" altLang="zh-CN" sz="3600">
                <a:cs typeface="Times New Roman" panose="02020603050405020304" pitchFamily="18" charset="0"/>
              </a:rPr>
              <a:t>可知，苏秦建议小国联合起来对抗秦国。故填</a:t>
            </a:r>
            <a:r>
              <a:rPr lang="en-US" altLang="zh-CN" sz="3600">
                <a:cs typeface="Times New Roman" panose="02020603050405020304" pitchFamily="18" charset="0"/>
              </a:rPr>
              <a:t>They should unite together to fight against the strong state</a:t>
            </a:r>
            <a:r>
              <a:rPr lang="zh-CN" altLang="zh-CN" sz="3600">
                <a:cs typeface="Times New Roman" panose="02020603050405020304" pitchFamily="18" charset="0"/>
              </a:rPr>
              <a:t>。</a:t>
            </a:r>
            <a:endParaRPr lang="zh-CN" altLang="zh-CN" sz="900">
              <a:solidFill>
                <a:srgbClr val="000000"/>
              </a:solidFill>
              <a:cs typeface="Times New Roman" panose="02020603050405020304" pitchFamily="18" charset="0"/>
            </a:endParaRPr>
          </a:p>
        </p:txBody>
      </p:sp>
    </p:spTree>
    <p:extLst>
      <p:ext uri="{BB962C8B-B14F-4D97-AF65-F5344CB8AC3E}">
        <p14:creationId xmlns:p14="http://schemas.microsoft.com/office/powerpoint/2010/main" val="4222600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story try to tell us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不超过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13957" y="1511679"/>
            <a:ext cx="11363367" cy="823752"/>
          </a:xfrm>
          <a:prstGeom prst="rect">
            <a:avLst/>
          </a:prstGeom>
        </p:spPr>
        <p:txBody>
          <a:bodyPr wrap="none">
            <a:spAutoFit/>
          </a:bodyPr>
          <a:lstStyle/>
          <a:p>
            <a:pPr algn="just">
              <a:lnSpc>
                <a:spcPct val="150000"/>
              </a:lnSpc>
              <a:spcAft>
                <a:spcPts val="0"/>
              </a:spcAft>
            </a:pPr>
            <a:r>
              <a:rPr lang="en-US" altLang="zh-CN" sz="3600">
                <a:cs typeface="Times New Roman" panose="02020603050405020304" pitchFamily="18" charset="0"/>
              </a:rPr>
              <a:t>It tells us not to treat others differently because of status.</a:t>
            </a:r>
            <a:endParaRPr lang="zh-CN" altLang="zh-CN" sz="900">
              <a:solidFill>
                <a:srgbClr val="000000"/>
              </a:solidFill>
              <a:cs typeface="Times New Roman" panose="02020603050405020304" pitchFamily="18" charset="0"/>
            </a:endParaRPr>
          </a:p>
        </p:txBody>
      </p:sp>
      <p:sp>
        <p:nvSpPr>
          <p:cNvPr id="4" name="矩形 3"/>
          <p:cNvSpPr/>
          <p:nvPr/>
        </p:nvSpPr>
        <p:spPr>
          <a:xfrm>
            <a:off x="343710" y="2322746"/>
            <a:ext cx="11440128" cy="4142160"/>
          </a:xfrm>
          <a:prstGeom prst="rect">
            <a:avLst/>
          </a:prstGeom>
        </p:spPr>
        <p:txBody>
          <a:bodyPr wrap="square">
            <a:spAutoFit/>
          </a:bodyPr>
          <a:lstStyle/>
          <a:p>
            <a:pPr algn="dist">
              <a:lnSpc>
                <a:spcPct val="150000"/>
              </a:lnSpc>
              <a:spcAft>
                <a:spcPts val="0"/>
              </a:spcAft>
            </a:pPr>
            <a:r>
              <a:rPr lang="en-US" altLang="zh-CN" sz="3600">
                <a:cs typeface="Times New Roman" panose="02020603050405020304" pitchFamily="18" charset="0"/>
              </a:rPr>
              <a:t>[</a:t>
            </a:r>
            <a:r>
              <a:rPr lang="zh-CN" altLang="zh-CN" sz="3600">
                <a:ea typeface="黑体" panose="02010609060101010101" pitchFamily="49" charset="-122"/>
                <a:cs typeface="Times New Roman" panose="02020603050405020304" pitchFamily="18" charset="0"/>
              </a:rPr>
              <a:t>解析</a:t>
            </a:r>
            <a:r>
              <a:rPr lang="en-US" altLang="zh-CN" sz="3600">
                <a:cs typeface="Times New Roman" panose="02020603050405020304" pitchFamily="18" charset="0"/>
              </a:rPr>
              <a:t>]</a:t>
            </a:r>
            <a:r>
              <a:rPr lang="zh-CN" altLang="zh-CN" sz="3600">
                <a:cs typeface="Times New Roman" panose="02020603050405020304" pitchFamily="18" charset="0"/>
              </a:rPr>
              <a:t>句意：这个故事试图告诉我们什么？根据文中</a:t>
            </a:r>
            <a:r>
              <a:rPr lang="en-US" altLang="zh-CN" sz="3600">
                <a:cs typeface="Times New Roman" panose="02020603050405020304" pitchFamily="18" charset="0"/>
              </a:rPr>
              <a:t>“It tells us not to treat others differently because of </a:t>
            </a:r>
            <a:r>
              <a:rPr lang="en-US" altLang="zh-CN" sz="3600" smtClean="0">
                <a:cs typeface="Times New Roman" panose="02020603050405020304" pitchFamily="18" charset="0"/>
              </a:rPr>
              <a:t>status</a:t>
            </a:r>
          </a:p>
          <a:p>
            <a:pPr algn="just">
              <a:lnSpc>
                <a:spcPct val="150000"/>
              </a:lnSpc>
              <a:spcAft>
                <a:spcPts val="0"/>
              </a:spcAft>
            </a:pPr>
            <a:r>
              <a:rPr lang="zh-CN" altLang="zh-CN" sz="3600" smtClean="0">
                <a:cs typeface="Times New Roman" panose="02020603050405020304" pitchFamily="18" charset="0"/>
              </a:rPr>
              <a:t>（</a:t>
            </a:r>
            <a:r>
              <a:rPr lang="zh-CN" altLang="zh-CN" sz="3600">
                <a:ea typeface="楷体" panose="02010609060101010101" pitchFamily="49" charset="-122"/>
                <a:cs typeface="Times New Roman" panose="02020603050405020304" pitchFamily="18" charset="0"/>
              </a:rPr>
              <a:t>地位</a:t>
            </a:r>
            <a:r>
              <a:rPr lang="zh-CN" altLang="zh-CN" sz="3600">
                <a:cs typeface="Times New Roman" panose="02020603050405020304" pitchFamily="18" charset="0"/>
              </a:rPr>
              <a:t>）</a:t>
            </a:r>
            <a:r>
              <a:rPr lang="en-US" altLang="zh-CN" sz="3600">
                <a:cs typeface="Times New Roman" panose="02020603050405020304" pitchFamily="18" charset="0"/>
              </a:rPr>
              <a:t>.”</a:t>
            </a:r>
            <a:r>
              <a:rPr lang="zh-CN" altLang="zh-CN" sz="3600">
                <a:cs typeface="Times New Roman" panose="02020603050405020304" pitchFamily="18" charset="0"/>
              </a:rPr>
              <a:t>可知，这个故事告诫我们不要因为地位的不同而区别对待他人。故填</a:t>
            </a:r>
            <a:r>
              <a:rPr lang="en-US" altLang="zh-CN" sz="3600">
                <a:cs typeface="Times New Roman" panose="02020603050405020304" pitchFamily="18" charset="0"/>
              </a:rPr>
              <a:t>It tells us not to treat others differently because of status</a:t>
            </a:r>
            <a:r>
              <a:rPr lang="zh-CN" altLang="zh-CN" sz="3600">
                <a:cs typeface="Times New Roman" panose="02020603050405020304" pitchFamily="18" charset="0"/>
              </a:rPr>
              <a:t>。</a:t>
            </a:r>
            <a:endParaRPr lang="zh-CN" altLang="zh-CN" sz="9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815055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TotalTime>
  <Words>674</Words>
  <Application>Microsoft Office PowerPoint</Application>
  <PresentationFormat>自定义</PresentationFormat>
  <Paragraphs>25</Paragraphs>
  <Slides>10</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10</vt:i4>
      </vt:variant>
    </vt:vector>
  </HeadingPairs>
  <TitlesOfParts>
    <vt:vector size="19"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644</cp:revision>
  <dcterms:created xsi:type="dcterms:W3CDTF">2020-11-06T05:24:00Z</dcterms:created>
  <dcterms:modified xsi:type="dcterms:W3CDTF">2025-09-13T08:51:34Z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